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  <p:sldMasterId id="2147483660" r:id="rId2"/>
  </p:sldMasterIdLst>
  <p:notesMasterIdLst>
    <p:notesMasterId r:id="rId50"/>
  </p:notesMasterIdLst>
  <p:sldIdLst>
    <p:sldId id="256" r:id="rId3"/>
    <p:sldId id="337" r:id="rId4"/>
    <p:sldId id="338" r:id="rId5"/>
    <p:sldId id="259" r:id="rId6"/>
    <p:sldId id="261" r:id="rId7"/>
    <p:sldId id="339" r:id="rId8"/>
    <p:sldId id="290" r:id="rId9"/>
    <p:sldId id="340" r:id="rId10"/>
    <p:sldId id="367" r:id="rId11"/>
    <p:sldId id="368" r:id="rId12"/>
    <p:sldId id="369" r:id="rId13"/>
    <p:sldId id="370" r:id="rId14"/>
    <p:sldId id="372" r:id="rId15"/>
    <p:sldId id="373" r:id="rId16"/>
    <p:sldId id="375" r:id="rId17"/>
    <p:sldId id="374" r:id="rId18"/>
    <p:sldId id="376" r:id="rId19"/>
    <p:sldId id="377" r:id="rId20"/>
    <p:sldId id="378" r:id="rId21"/>
    <p:sldId id="379" r:id="rId22"/>
    <p:sldId id="381" r:id="rId23"/>
    <p:sldId id="380" r:id="rId24"/>
    <p:sldId id="382" r:id="rId25"/>
    <p:sldId id="384" r:id="rId26"/>
    <p:sldId id="386" r:id="rId27"/>
    <p:sldId id="388" r:id="rId28"/>
    <p:sldId id="389" r:id="rId29"/>
    <p:sldId id="390" r:id="rId30"/>
    <p:sldId id="391" r:id="rId31"/>
    <p:sldId id="392" r:id="rId32"/>
    <p:sldId id="394" r:id="rId33"/>
    <p:sldId id="396" r:id="rId34"/>
    <p:sldId id="397" r:id="rId35"/>
    <p:sldId id="398" r:id="rId36"/>
    <p:sldId id="399" r:id="rId37"/>
    <p:sldId id="401" r:id="rId38"/>
    <p:sldId id="413" r:id="rId39"/>
    <p:sldId id="402" r:id="rId40"/>
    <p:sldId id="403" r:id="rId41"/>
    <p:sldId id="404" r:id="rId42"/>
    <p:sldId id="405" r:id="rId43"/>
    <p:sldId id="406" r:id="rId44"/>
    <p:sldId id="407" r:id="rId45"/>
    <p:sldId id="408" r:id="rId46"/>
    <p:sldId id="410" r:id="rId47"/>
    <p:sldId id="411" r:id="rId48"/>
    <p:sldId id="412" r:id="rId49"/>
  </p:sldIdLst>
  <p:sldSz cx="9144000" cy="5143500" type="screen16x9"/>
  <p:notesSz cx="6858000" cy="9144000"/>
  <p:embeddedFontLst>
    <p:embeddedFont>
      <p:font typeface="Roboto Condensed" panose="020B0604020202020204" charset="0"/>
      <p:regular r:id="rId51"/>
      <p:bold r:id="rId52"/>
      <p:italic r:id="rId53"/>
      <p:boldItalic r:id="rId54"/>
    </p:embeddedFont>
    <p:embeddedFont>
      <p:font typeface="Arvo" panose="020B0604020202020204" charset="0"/>
      <p:regular r:id="rId55"/>
      <p:bold r:id="rId56"/>
      <p:italic r:id="rId57"/>
      <p:boldItalic r:id="rId58"/>
    </p:embeddedFont>
    <p:embeddedFont>
      <p:font typeface="Roboto Condensed Light" panose="020B0604020202020204" charset="0"/>
      <p:regular r:id="rId59"/>
      <p:bold r:id="rId60"/>
      <p:italic r:id="rId61"/>
      <p:boldItalic r:id="rId62"/>
    </p:embeddedFont>
    <p:embeddedFont>
      <p:font typeface="Calibri Light" panose="020F0302020204030204" pitchFamily="34" charset="0"/>
      <p:regular r:id="rId63"/>
      <p:italic r:id="rId64"/>
    </p:embeddedFont>
    <p:embeddedFont>
      <p:font typeface="Calibri" panose="020F0502020204030204" pitchFamily="34" charset="0"/>
      <p:regular r:id="rId65"/>
      <p:bold r:id="rId66"/>
      <p:italic r:id="rId67"/>
      <p:boldItalic r:id="rId6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1" d="100"/>
          <a:sy n="151" d="100"/>
        </p:scale>
        <p:origin x="47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font" Target="fonts/font13.fntdata"/><Relationship Id="rId68" Type="http://schemas.openxmlformats.org/officeDocument/2006/relationships/font" Target="fonts/font18.fntdata"/><Relationship Id="rId7" Type="http://schemas.openxmlformats.org/officeDocument/2006/relationships/slide" Target="slides/slide5.xml"/><Relationship Id="rId71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font" Target="fonts/font3.fntdata"/><Relationship Id="rId58" Type="http://schemas.openxmlformats.org/officeDocument/2006/relationships/font" Target="fonts/font8.fntdata"/><Relationship Id="rId66" Type="http://schemas.openxmlformats.org/officeDocument/2006/relationships/font" Target="fonts/font16.fntdata"/><Relationship Id="rId5" Type="http://schemas.openxmlformats.org/officeDocument/2006/relationships/slide" Target="slides/slide3.xml"/><Relationship Id="rId61" Type="http://schemas.openxmlformats.org/officeDocument/2006/relationships/font" Target="fonts/font11.fntdata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font" Target="fonts/font6.fntdata"/><Relationship Id="rId64" Type="http://schemas.openxmlformats.org/officeDocument/2006/relationships/font" Target="fonts/font14.fntdata"/><Relationship Id="rId69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font" Target="fonts/font1.fntdata"/><Relationship Id="rId72" Type="http://schemas.openxmlformats.org/officeDocument/2006/relationships/tableStyles" Target="tableStyle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font" Target="fonts/font9.fntdata"/><Relationship Id="rId67" Type="http://schemas.openxmlformats.org/officeDocument/2006/relationships/font" Target="fonts/font17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font" Target="fonts/font4.fntdata"/><Relationship Id="rId62" Type="http://schemas.openxmlformats.org/officeDocument/2006/relationships/font" Target="fonts/font12.fntdata"/><Relationship Id="rId7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font" Target="fonts/font7.fntdata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2.fntdata"/><Relationship Id="rId60" Type="http://schemas.openxmlformats.org/officeDocument/2006/relationships/font" Target="fonts/font10.fntdata"/><Relationship Id="rId65" Type="http://schemas.openxmlformats.org/officeDocument/2006/relationships/font" Target="fonts/font15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notesMaster" Target="notesMasters/notesMaster1.xml"/><Relationship Id="rId55" Type="http://schemas.openxmlformats.org/officeDocument/2006/relationships/font" Target="fonts/font5.fntdata"/></Relationships>
</file>

<file path=ppt/media/image1.gif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png>
</file>

<file path=ppt/media/image19.jpeg>
</file>

<file path=ppt/media/image2.png>
</file>

<file path=ppt/media/image20.jpeg>
</file>

<file path=ppt/media/image21.png>
</file>

<file path=ppt/media/image22.jpeg>
</file>

<file path=ppt/media/image23.png>
</file>

<file path=ppt/media/image24.png>
</file>

<file path=ppt/media/image3.jpg>
</file>

<file path=ppt/media/image4.gif>
</file>

<file path=ppt/media/image5.pn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698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9129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9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74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51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15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08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382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5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638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757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26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8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00DBF6A6-50B5-43C4-86A5-B2443BF00A40}" type="datetimeFigureOut">
              <a:rPr lang="en-US" smtClean="0"/>
              <a:t>11/5/2018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52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eg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8686B2E1-42E0-4E06-9BB9-77F8AD661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28" y="580572"/>
            <a:ext cx="4917172" cy="391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6948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57C8A2E7-9FA6-4BD4-A4B4-1A453E84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15" y="1116104"/>
            <a:ext cx="2611415" cy="207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4">
            <a:extLst>
              <a:ext uri="{FF2B5EF4-FFF2-40B4-BE49-F238E27FC236}">
                <a16:creationId xmlns:a16="http://schemas.microsoft.com/office/drawing/2014/main" id="{2F8E30E1-667D-4161-9819-8C467B79F848}"/>
              </a:ext>
            </a:extLst>
          </p:cNvPr>
          <p:cNvSpPr/>
          <p:nvPr/>
        </p:nvSpPr>
        <p:spPr>
          <a:xfrm>
            <a:off x="3261076" y="1794833"/>
            <a:ext cx="1960775" cy="641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ylinder 5">
            <a:extLst>
              <a:ext uri="{FF2B5EF4-FFF2-40B4-BE49-F238E27FC236}">
                <a16:creationId xmlns:a16="http://schemas.microsoft.com/office/drawing/2014/main" id="{8243DCA1-FCB6-425E-841F-E12277C1E6CE}"/>
              </a:ext>
            </a:extLst>
          </p:cNvPr>
          <p:cNvSpPr/>
          <p:nvPr/>
        </p:nvSpPr>
        <p:spPr>
          <a:xfrm>
            <a:off x="5836334" y="1116102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AB8A6F9-C2DD-47FF-AE48-F88737AEA8CF}"/>
              </a:ext>
            </a:extLst>
          </p:cNvPr>
          <p:cNvSpPr txBox="1"/>
          <p:nvPr/>
        </p:nvSpPr>
        <p:spPr>
          <a:xfrm>
            <a:off x="4989324" y="3321544"/>
            <a:ext cx="4300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va a la base de datos?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6759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47E1671F-E76F-4D62-8A10-95B9A6E2157A}"/>
              </a:ext>
            </a:extLst>
          </p:cNvPr>
          <p:cNvSpPr/>
          <p:nvPr/>
        </p:nvSpPr>
        <p:spPr>
          <a:xfrm>
            <a:off x="930859" y="1372871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pic>
        <p:nvPicPr>
          <p:cNvPr id="4" name="Picture 2" descr="http://academic2.strose.edu/math_and_science/avitabij/cis503fall06/answers3_files/image004.jpg">
            <a:extLst>
              <a:ext uri="{FF2B5EF4-FFF2-40B4-BE49-F238E27FC236}">
                <a16:creationId xmlns:a16="http://schemas.microsoft.com/office/drawing/2014/main" id="{7FE77DBC-FEA2-4EF9-94DE-DF9D1C497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945" y="1372871"/>
            <a:ext cx="4050225" cy="241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078155F-0A38-443A-A504-2689740CBC70}"/>
              </a:ext>
            </a:extLst>
          </p:cNvPr>
          <p:cNvSpPr/>
          <p:nvPr/>
        </p:nvSpPr>
        <p:spPr>
          <a:xfrm>
            <a:off x="3004757" y="2193003"/>
            <a:ext cx="1621410" cy="179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136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05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El dato se destruye cuando se decide que no es útil para el negocio.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se decide que su integridad ha sido comprometida.</a:t>
            </a:r>
          </a:p>
          <a:p>
            <a:endParaRPr lang="es-MX" sz="2000" dirty="0"/>
          </a:p>
          <a:p>
            <a:r>
              <a:rPr lang="es-MX" sz="2000" dirty="0" smtClean="0"/>
              <a:t>El dato se destruye cuando su ciclo de vida se ha cumplido.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4870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 que momento se destruye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se destruye un dato como un segundo en el que no sucedió nada relevante.</a:t>
            </a:r>
          </a:p>
          <a:p>
            <a:endParaRPr lang="es-MX" dirty="0"/>
          </a:p>
          <a:p>
            <a:r>
              <a:rPr lang="es-MX" dirty="0" smtClean="0"/>
              <a:t>Se destruyen datos como si se saludo con un amigo.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452935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El dato dura la cantidad de tiempo necesaria para resolver un problema del negocio.</a:t>
            </a:r>
          </a:p>
          <a:p>
            <a:endParaRPr lang="es-MX" dirty="0"/>
          </a:p>
          <a:p>
            <a:pPr marL="76200" indent="0">
              <a:buNone/>
            </a:pPr>
            <a:r>
              <a:rPr lang="es-MX" dirty="0" smtClean="0"/>
              <a:t> 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566133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Cuánto tiempo dura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el ejemplo de basquetbol, la estadística dura hasta que no la necesitemos.</a:t>
            </a:r>
          </a:p>
          <a:p>
            <a:pPr lvl="1"/>
            <a:r>
              <a:rPr lang="es-MX" dirty="0" smtClean="0"/>
              <a:t>Jugador retirado?</a:t>
            </a:r>
          </a:p>
          <a:p>
            <a:pPr lvl="1"/>
            <a:r>
              <a:rPr lang="es-MX" dirty="0" smtClean="0"/>
              <a:t>Estadio destruido?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15589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Como se va a modificar el dato?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debe tener total control de como se </a:t>
            </a:r>
            <a:r>
              <a:rPr lang="es-MX" dirty="0" err="1" smtClean="0"/>
              <a:t>módifica</a:t>
            </a:r>
            <a:r>
              <a:rPr lang="es-MX" dirty="0" smtClean="0"/>
              <a:t>.</a:t>
            </a:r>
          </a:p>
          <a:p>
            <a:endParaRPr lang="es-MX" dirty="0"/>
          </a:p>
          <a:p>
            <a:r>
              <a:rPr lang="es-MX" dirty="0" smtClean="0"/>
              <a:t>En que base de datos se  almacena</a:t>
            </a:r>
          </a:p>
          <a:p>
            <a:endParaRPr lang="es-MX" dirty="0"/>
          </a:p>
          <a:p>
            <a:r>
              <a:rPr lang="es-MX" dirty="0" smtClean="0"/>
              <a:t>Que tipo de transformación se le hace.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4117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3074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7353" y="265800"/>
            <a:ext cx="8258175" cy="4686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Image result for tesla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286" y="856494"/>
            <a:ext cx="1140824" cy="14722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950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smtClean="0"/>
              <a:t>Noticias del día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Qué ha pasado en el mundo de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sp>
        <p:nvSpPr>
          <p:cNvPr id="5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607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pic>
        <p:nvPicPr>
          <p:cNvPr id="3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117600"/>
            <a:ext cx="4834052" cy="27431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ángulo 3"/>
          <p:cNvSpPr/>
          <p:nvPr/>
        </p:nvSpPr>
        <p:spPr>
          <a:xfrm>
            <a:off x="4862286" y="1930400"/>
            <a:ext cx="2755714" cy="143964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sz="1800" dirty="0" smtClean="0"/>
              <a:t>Cuantos datos se generan?</a:t>
            </a:r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9607481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542" y="628626"/>
            <a:ext cx="5163457" cy="3483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7805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FB8FB89C-D319-4053-9C42-2E6705A205EE}"/>
              </a:ext>
            </a:extLst>
          </p:cNvPr>
          <p:cNvSpPr/>
          <p:nvPr/>
        </p:nvSpPr>
        <p:spPr>
          <a:xfrm>
            <a:off x="6521702" y="1362847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4" name="Arrow: Right 5">
            <a:extLst>
              <a:ext uri="{FF2B5EF4-FFF2-40B4-BE49-F238E27FC236}">
                <a16:creationId xmlns:a16="http://schemas.microsoft.com/office/drawing/2014/main" id="{FBE69F69-46CA-4859-BB78-F68CD4E54F39}"/>
              </a:ext>
            </a:extLst>
          </p:cNvPr>
          <p:cNvSpPr/>
          <p:nvPr/>
        </p:nvSpPr>
        <p:spPr>
          <a:xfrm>
            <a:off x="3382577" y="2173552"/>
            <a:ext cx="2894028" cy="4147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6">
            <a:extLst>
              <a:ext uri="{FF2B5EF4-FFF2-40B4-BE49-F238E27FC236}">
                <a16:creationId xmlns:a16="http://schemas.microsoft.com/office/drawing/2014/main" id="{36AC429E-DB20-4FA5-9680-3DD5A128B26A}"/>
              </a:ext>
            </a:extLst>
          </p:cNvPr>
          <p:cNvSpPr txBox="1"/>
          <p:nvPr/>
        </p:nvSpPr>
        <p:spPr>
          <a:xfrm>
            <a:off x="4724440" y="3662987"/>
            <a:ext cx="52700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se almacena en la base de datos</a:t>
            </a:r>
            <a:endParaRPr lang="en-US" dirty="0"/>
          </a:p>
        </p:txBody>
      </p:sp>
      <p:pic>
        <p:nvPicPr>
          <p:cNvPr id="6" name="Picture 2" descr="Image result for tesla model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568" y="1437513"/>
            <a:ext cx="3325009" cy="1886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92993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3" name="Picture 2" descr="https://image.slidesharecdn.com/anprreport-121004145029-phpapp01/95/anpr-based-licence-plate-detection-report-48-728.jpg?cb=1349362822">
            <a:extLst>
              <a:ext uri="{FF2B5EF4-FFF2-40B4-BE49-F238E27FC236}">
                <a16:creationId xmlns:a16="http://schemas.microsoft.com/office/drawing/2014/main" id="{F71C824F-EDBB-4702-BEE6-5506C56EB1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5" t="21030" r="7131" b="6329"/>
          <a:stretch/>
        </p:blipFill>
        <p:spPr bwMode="auto">
          <a:xfrm>
            <a:off x="3906191" y="1248229"/>
            <a:ext cx="3884540" cy="233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ylinder 4">
            <a:extLst>
              <a:ext uri="{FF2B5EF4-FFF2-40B4-BE49-F238E27FC236}">
                <a16:creationId xmlns:a16="http://schemas.microsoft.com/office/drawing/2014/main" id="{D86EE22E-CDA5-4DB9-B2DD-1390B4B7532C}"/>
              </a:ext>
            </a:extLst>
          </p:cNvPr>
          <p:cNvSpPr/>
          <p:nvPr/>
        </p:nvSpPr>
        <p:spPr>
          <a:xfrm>
            <a:off x="257366" y="1417164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Motor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5" name="Arrow: Right 5">
            <a:extLst>
              <a:ext uri="{FF2B5EF4-FFF2-40B4-BE49-F238E27FC236}">
                <a16:creationId xmlns:a16="http://schemas.microsoft.com/office/drawing/2014/main" id="{4CB8889E-3B57-4694-B171-0DF13B4A593B}"/>
              </a:ext>
            </a:extLst>
          </p:cNvPr>
          <p:cNvSpPr/>
          <p:nvPr/>
        </p:nvSpPr>
        <p:spPr>
          <a:xfrm>
            <a:off x="2161581" y="2105319"/>
            <a:ext cx="1470581" cy="41477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04798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661532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354BFE-5512-400A-9E94-8C4DD8354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Gobierno de Datos (Data </a:t>
            </a:r>
            <a:r>
              <a:rPr lang="es-MX" dirty="0" err="1"/>
              <a:t>Governance</a:t>
            </a:r>
            <a:r>
              <a:rPr lang="es-MX" dirty="0"/>
              <a:t>)</a:t>
            </a:r>
            <a:endParaRPr lang="en-US" dirty="0"/>
          </a:p>
        </p:txBody>
      </p:sp>
      <p:pic>
        <p:nvPicPr>
          <p:cNvPr id="4098" name="Picture 2" descr="Image result for burocrat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49714" y="1483477"/>
            <a:ext cx="4588782" cy="29135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984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8E320-C844-4B93-9487-BD30FDD243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Gobierno de datos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645CF3-198A-4EEF-AAC2-F4BBE661B88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s-MX" dirty="0"/>
              <a:t>Es una serie de principios para asegurar que:</a:t>
            </a:r>
          </a:p>
          <a:p>
            <a:endParaRPr lang="es-MX" dirty="0"/>
          </a:p>
          <a:p>
            <a:pPr lvl="1"/>
            <a:r>
              <a:rPr lang="es-MX" dirty="0"/>
              <a:t>Los datos son de alta calidad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Los datos están seguros</a:t>
            </a:r>
          </a:p>
          <a:p>
            <a:pPr lvl="2"/>
            <a:r>
              <a:rPr lang="es-MX" dirty="0"/>
              <a:t>Acceso</a:t>
            </a:r>
          </a:p>
          <a:p>
            <a:pPr lvl="2"/>
            <a:r>
              <a:rPr lang="es-MX" dirty="0"/>
              <a:t>Escritura</a:t>
            </a:r>
          </a:p>
          <a:p>
            <a:pPr lvl="2"/>
            <a:r>
              <a:rPr lang="es-MX" dirty="0" smtClean="0"/>
              <a:t>Borrado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23885727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Gobierno de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MX" sz="1800" dirty="0"/>
              <a:t>Los datos están correctamente administrados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Los datos están correctamente catalogados</a:t>
            </a:r>
          </a:p>
          <a:p>
            <a:pPr lvl="2"/>
            <a:r>
              <a:rPr lang="es-MX" sz="1800" dirty="0"/>
              <a:t>Bases de datos</a:t>
            </a:r>
          </a:p>
          <a:p>
            <a:pPr lvl="2"/>
            <a:r>
              <a:rPr lang="es-MX" sz="1800" dirty="0"/>
              <a:t>Respaldos</a:t>
            </a:r>
          </a:p>
          <a:p>
            <a:pPr lvl="2"/>
            <a:r>
              <a:rPr lang="es-MX" sz="1800" dirty="0" err="1"/>
              <a:t>Catalogos</a:t>
            </a:r>
            <a:endParaRPr lang="es-MX" sz="1800" dirty="0"/>
          </a:p>
          <a:p>
            <a:pPr lvl="2"/>
            <a:r>
              <a:rPr lang="es-MX" sz="1800" dirty="0" err="1"/>
              <a:t>Etc</a:t>
            </a:r>
            <a:endParaRPr lang="es-MX" sz="1800" dirty="0"/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640364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7172" name="Picture 4" descr="Image result for SAT Mexic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7721190" cy="5143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640537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pic>
        <p:nvPicPr>
          <p:cNvPr id="3" name="Picture 2" descr="Disciplinas para un efectivo gobierno de datos.">
            <a:extLst>
              <a:ext uri="{FF2B5EF4-FFF2-40B4-BE49-F238E27FC236}">
                <a16:creationId xmlns:a16="http://schemas.microsoft.com/office/drawing/2014/main" id="{E9F25BB7-C8F9-408A-AD5B-22C58588A96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28643" y="571059"/>
            <a:ext cx="5889357" cy="3909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61949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0" y="1422400"/>
            <a:ext cx="3382335" cy="2905124"/>
          </a:xfrm>
          <a:prstGeom prst="rect">
            <a:avLst/>
          </a:prstGeom>
        </p:spPr>
      </p:pic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30517" y="1422400"/>
            <a:ext cx="3594308" cy="2457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15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pic>
        <p:nvPicPr>
          <p:cNvPr id="3" name="Picture 2" descr="http://www.cdmpaustralia.info/sites/default/files/styles/square/public/DAMA_logo_blk%20750%20750.jpg?itok=tY62VN-H">
            <a:extLst>
              <a:ext uri="{FF2B5EF4-FFF2-40B4-BE49-F238E27FC236}">
                <a16:creationId xmlns:a16="http://schemas.microsoft.com/office/drawing/2014/main" id="{83005E8B-BC4C-4175-965D-7D20EB61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7878" y="990412"/>
            <a:ext cx="3398363" cy="339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92059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es Big Data y como se relaciona con la Nube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Con que se come?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31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43891308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If we have data, let’s look at data. If all we have are opinions, let’s go with mine</a:t>
            </a:r>
            <a:endParaRPr lang="en" dirty="0" smtClean="0"/>
          </a:p>
          <a:p>
            <a:pPr marL="0" lvl="0" indent="0" algn="r">
              <a:buNone/>
            </a:pPr>
            <a:r>
              <a:rPr lang="es-MX" i="0" dirty="0" err="1"/>
              <a:t>Jim</a:t>
            </a:r>
            <a:r>
              <a:rPr lang="es-MX" i="0" dirty="0"/>
              <a:t> </a:t>
            </a:r>
            <a:r>
              <a:rPr lang="es-MX" i="0" dirty="0" err="1" smtClean="0"/>
              <a:t>Barksdale</a:t>
            </a:r>
            <a:endParaRPr lang="es-MX" i="0" dirty="0" smtClean="0"/>
          </a:p>
          <a:p>
            <a:pPr marL="0" lvl="0" indent="0" algn="r">
              <a:buNone/>
            </a:pPr>
            <a:r>
              <a:rPr lang="es-MX" i="0" dirty="0" err="1" smtClean="0"/>
              <a:t>Former</a:t>
            </a:r>
            <a:r>
              <a:rPr lang="es-MX" i="0" dirty="0" smtClean="0"/>
              <a:t> Netscape CEO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726714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i="0" dirty="0"/>
              <a:t>Big data is like teenage sex: everyone talks about it, nobody really knows how to do it, everyone thinks everyone else is doing it, so everyone claims they are doing it...</a:t>
            </a:r>
            <a:endParaRPr lang="es-MX" sz="28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6948249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refiere al tratamiento de datos masivos:</a:t>
            </a:r>
          </a:p>
          <a:p>
            <a:pPr lvl="1"/>
            <a:r>
              <a:rPr lang="es-MX" dirty="0" smtClean="0"/>
              <a:t>Almacenamiento</a:t>
            </a:r>
          </a:p>
          <a:p>
            <a:pPr lvl="1"/>
            <a:r>
              <a:rPr lang="es-MX" dirty="0" smtClean="0"/>
              <a:t>Procesamiento</a:t>
            </a:r>
          </a:p>
          <a:p>
            <a:pPr lvl="1"/>
            <a:r>
              <a:rPr lang="es-MX" dirty="0" smtClean="0"/>
              <a:t>Análisis</a:t>
            </a:r>
          </a:p>
          <a:p>
            <a:pPr lvl="1"/>
            <a:r>
              <a:rPr lang="es-MX" dirty="0" smtClean="0"/>
              <a:t>Visualización</a:t>
            </a:r>
            <a:endParaRPr lang="es-MX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304224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Almacenamiento:</a:t>
            </a:r>
          </a:p>
          <a:p>
            <a:pPr lvl="1"/>
            <a:r>
              <a:rPr lang="es-MX" dirty="0" smtClean="0"/>
              <a:t>Data </a:t>
            </a:r>
            <a:r>
              <a:rPr lang="es-MX" dirty="0" err="1" smtClean="0"/>
              <a:t>Lakes</a:t>
            </a:r>
            <a:r>
              <a:rPr lang="es-MX" dirty="0" smtClean="0"/>
              <a:t>, Bases de Datos, Data </a:t>
            </a:r>
            <a:r>
              <a:rPr lang="es-MX" dirty="0" err="1" smtClean="0"/>
              <a:t>Warehouses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197836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Procesamiento:</a:t>
            </a:r>
          </a:p>
          <a:p>
            <a:pPr lvl="1"/>
            <a:r>
              <a:rPr lang="es-MX" dirty="0" smtClean="0"/>
              <a:t>Buscadores:</a:t>
            </a:r>
          </a:p>
          <a:p>
            <a:pPr lvl="2"/>
            <a:r>
              <a:rPr lang="es-MX" dirty="0" err="1" smtClean="0"/>
              <a:t>Solr</a:t>
            </a:r>
            <a:r>
              <a:rPr lang="es-MX" dirty="0" smtClean="0"/>
              <a:t> y </a:t>
            </a:r>
            <a:r>
              <a:rPr lang="es-MX" dirty="0" err="1" smtClean="0"/>
              <a:t>Elasticsearch</a:t>
            </a:r>
            <a:endParaRPr lang="es-MX" dirty="0" smtClean="0"/>
          </a:p>
          <a:p>
            <a:pPr lvl="1"/>
            <a:r>
              <a:rPr lang="es-MX" dirty="0" err="1" smtClean="0"/>
              <a:t>Hadoop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636902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Hadoop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 almacenamiento/procesamiento en paralelo.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37</a:t>
            </a:fld>
            <a:endParaRPr lang="es-MX"/>
          </a:p>
        </p:txBody>
      </p:sp>
      <p:pic>
        <p:nvPicPr>
          <p:cNvPr id="10242" name="Picture 2" descr="Image result for hadoo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343" y="2550946"/>
            <a:ext cx="5747657" cy="18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75841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Análisis</a:t>
            </a:r>
          </a:p>
          <a:p>
            <a:pPr lvl="1"/>
            <a:r>
              <a:rPr lang="es-MX" dirty="0" err="1" smtClean="0"/>
              <a:t>Spark</a:t>
            </a:r>
            <a:r>
              <a:rPr lang="es-MX" dirty="0" smtClean="0"/>
              <a:t> (</a:t>
            </a:r>
            <a:r>
              <a:rPr lang="es-MX" dirty="0" err="1" smtClean="0"/>
              <a:t>Hadoop</a:t>
            </a:r>
            <a:r>
              <a:rPr lang="es-MX" dirty="0" smtClean="0"/>
              <a:t>)</a:t>
            </a:r>
          </a:p>
          <a:p>
            <a:pPr lvl="2"/>
            <a:r>
              <a:rPr lang="es-MX" dirty="0" err="1" smtClean="0"/>
              <a:t>Rspark</a:t>
            </a:r>
            <a:r>
              <a:rPr lang="es-MX" dirty="0" smtClean="0"/>
              <a:t>, </a:t>
            </a:r>
            <a:r>
              <a:rPr lang="es-MX" dirty="0" err="1" smtClean="0"/>
              <a:t>PySpark</a:t>
            </a:r>
            <a:endParaRPr lang="es-MX" dirty="0" smtClean="0"/>
          </a:p>
          <a:p>
            <a:pPr lvl="1"/>
            <a:r>
              <a:rPr lang="es-MX" dirty="0" smtClean="0"/>
              <a:t>SASS</a:t>
            </a:r>
          </a:p>
          <a:p>
            <a:pPr lvl="1"/>
            <a:r>
              <a:rPr lang="es-MX" dirty="0" smtClean="0"/>
              <a:t>SAP Hana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14532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Visualización</a:t>
            </a:r>
          </a:p>
          <a:p>
            <a:pPr lvl="1"/>
            <a:r>
              <a:rPr lang="es-MX" dirty="0" err="1" smtClean="0"/>
              <a:t>PowerBI</a:t>
            </a:r>
            <a:r>
              <a:rPr lang="es-MX" dirty="0" smtClean="0"/>
              <a:t> (Microsoft)</a:t>
            </a:r>
          </a:p>
          <a:p>
            <a:pPr lvl="1"/>
            <a:r>
              <a:rPr lang="es-MX" dirty="0" err="1" smtClean="0"/>
              <a:t>Tableau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94583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Anuncios parroquiales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Que características creen que tiene Big Data?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244311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Características de Big Data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No cabe en una sola maquina</a:t>
            </a:r>
          </a:p>
          <a:p>
            <a:r>
              <a:rPr lang="es-MX" dirty="0" smtClean="0"/>
              <a:t>Se necesitan muchas maquinas en paralelo para procesar/almacenar los datos.</a:t>
            </a:r>
          </a:p>
          <a:p>
            <a:r>
              <a:rPr lang="es-MX" dirty="0" smtClean="0"/>
              <a:t>Se necesita mucho personal técnico para administrarlo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508547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  <p:pic>
        <p:nvPicPr>
          <p:cNvPr id="8194" name="Picture 2" descr="Image result for cloud computing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034" y="693700"/>
            <a:ext cx="4242252" cy="394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90747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Cloud Computing</a:t>
            </a:r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Son maquinas que están en algún lugar del universo:</a:t>
            </a:r>
          </a:p>
          <a:p>
            <a:pPr lvl="1"/>
            <a:r>
              <a:rPr lang="es-MX" dirty="0" smtClean="0"/>
              <a:t>Otro estado</a:t>
            </a:r>
          </a:p>
          <a:p>
            <a:pPr lvl="1"/>
            <a:r>
              <a:rPr lang="es-MX" dirty="0" smtClean="0"/>
              <a:t>Otro país</a:t>
            </a:r>
          </a:p>
          <a:p>
            <a:pPr lvl="1"/>
            <a:r>
              <a:rPr lang="es-MX" dirty="0" smtClean="0"/>
              <a:t>Otro continente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3897977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86D0C-1C85-4E20-9ADA-7F02CD1EEB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s-MX" dirty="0"/>
              <a:t>Cloud and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A25C2-6F0B-4A1F-8B49-839562E7BE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70025"/>
            <a:ext cx="3651250" cy="1489075"/>
          </a:xfrm>
        </p:spPr>
        <p:txBody>
          <a:bodyPr/>
          <a:lstStyle/>
          <a:p>
            <a:r>
              <a:rPr lang="es-MX" dirty="0"/>
              <a:t>Hay tres servicios de </a:t>
            </a:r>
            <a:r>
              <a:rPr lang="es-MX" dirty="0" err="1"/>
              <a:t>cloud</a:t>
            </a:r>
            <a:r>
              <a:rPr lang="es-MX" dirty="0"/>
              <a:t> (bueno, hay más):</a:t>
            </a:r>
          </a:p>
          <a:p>
            <a:endParaRPr lang="es-MX" dirty="0"/>
          </a:p>
          <a:p>
            <a:endParaRPr lang="en-US" dirty="0"/>
          </a:p>
        </p:txBody>
      </p:sp>
      <p:pic>
        <p:nvPicPr>
          <p:cNvPr id="10242" name="Picture 2" descr="Resultado de imagen para amazon logo">
            <a:extLst>
              <a:ext uri="{FF2B5EF4-FFF2-40B4-BE49-F238E27FC236}">
                <a16:creationId xmlns:a16="http://schemas.microsoft.com/office/drawing/2014/main" id="{00CF0B92-A207-4AD5-9A83-228249A40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42" y="2215049"/>
            <a:ext cx="2340466" cy="85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Resultado de imagen para google logo">
            <a:extLst>
              <a:ext uri="{FF2B5EF4-FFF2-40B4-BE49-F238E27FC236}">
                <a16:creationId xmlns:a16="http://schemas.microsoft.com/office/drawing/2014/main" id="{A045F9E4-F7A9-4588-AD4A-EED7CF775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054" y="2342166"/>
            <a:ext cx="1947813" cy="146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Resultado de imagen para microsoft logo">
            <a:extLst>
              <a:ext uri="{FF2B5EF4-FFF2-40B4-BE49-F238E27FC236}">
                <a16:creationId xmlns:a16="http://schemas.microsoft.com/office/drawing/2014/main" id="{FA5F1A1F-AD3E-4835-A63B-BD4511D73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802" y="3072595"/>
            <a:ext cx="2283860" cy="131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49341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5C8D2C1-DA83-420D-9635-D52CE066B5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34F74C9-6A0B-409E-AD1C-45B58BE91B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5486A9D-1265-4B57-91E6-68E666B978B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6" name="Picture 2" descr="Resultado de imagen para gartner quadrant cloud 2017">
            <a:extLst>
              <a:ext uri="{FF2B5EF4-FFF2-40B4-BE49-F238E27FC236}">
                <a16:creationId xmlns:a16="http://schemas.microsoft.com/office/drawing/2014/main" id="{401029DC-8127-4560-AE16-DF865C286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9" r="2" b="2736"/>
          <a:stretch/>
        </p:blipFill>
        <p:spPr bwMode="auto">
          <a:xfrm>
            <a:off x="3479800" y="7"/>
            <a:ext cx="5664200" cy="514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90AA6468-80AC-4DDF-9CFB-C7A9507E20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" y="0"/>
            <a:ext cx="3438551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AB900CC-5074-4746-A1A4-AF640455BD4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56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5489A-E4D2-4E9A-84C7-403D00A4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80060"/>
            <a:ext cx="2744435" cy="2194560"/>
          </a:xfr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Gartner Diagram</a:t>
            </a:r>
          </a:p>
        </p:txBody>
      </p:sp>
    </p:spTree>
    <p:extLst>
      <p:ext uri="{BB962C8B-B14F-4D97-AF65-F5344CB8AC3E}">
        <p14:creationId xmlns:p14="http://schemas.microsoft.com/office/powerpoint/2010/main" val="16775736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0B98-7A14-414D-926A-6176EDE5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Ventajas de la nube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5BDD0-5344-42BA-991C-468A2FCDDD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sz="1800" dirty="0"/>
              <a:t>Poder de procesamiento infinito</a:t>
            </a:r>
          </a:p>
          <a:p>
            <a:endParaRPr lang="es-MX" sz="1800" dirty="0"/>
          </a:p>
          <a:p>
            <a:r>
              <a:rPr lang="es-MX" sz="1800" dirty="0"/>
              <a:t>Capacidad de almacenamiento infinita.</a:t>
            </a:r>
          </a:p>
          <a:p>
            <a:endParaRPr lang="es-MX" sz="1800" dirty="0"/>
          </a:p>
          <a:p>
            <a:r>
              <a:rPr lang="es-MX" sz="1800" dirty="0"/>
              <a:t>De los mejores algoritmos y servicios al alcance de las manos.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2147053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47</a:t>
            </a:fld>
            <a:endParaRPr lang="es-MX"/>
          </a:p>
        </p:txBody>
      </p:sp>
      <p:pic>
        <p:nvPicPr>
          <p:cNvPr id="9218" name="Picture 2" descr="Image result for azure archite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632" y="822552"/>
            <a:ext cx="5156654" cy="371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705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Proyecto Final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 smtClean="0"/>
              <a:t>El objetivo es que trabajen en el proyecto a lo largo del curso.</a:t>
            </a:r>
          </a:p>
          <a:p>
            <a:pPr marL="76200" indent="0">
              <a:buNone/>
            </a:pPr>
            <a:r>
              <a:rPr lang="es-MX" dirty="0" smtClean="0"/>
              <a:t>Conforme vayamos aprendiendo las herramientas, se recomienda las practiquen con sus propios datos.</a:t>
            </a:r>
          </a:p>
          <a:p>
            <a:pPr marL="76200" indent="0">
              <a:buNone/>
            </a:pPr>
            <a:r>
              <a:rPr lang="es-MX" dirty="0" smtClean="0"/>
              <a:t>Vayan formando sus equipos oportunamente.</a:t>
            </a:r>
            <a:endParaRPr lang="es-MX" dirty="0"/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Los tutoriales de Python van a estar disponibles toda la clase</a:t>
            </a:r>
          </a:p>
          <a:p>
            <a:r>
              <a:rPr lang="es-MX" dirty="0" smtClean="0"/>
              <a:t>El machote para el reporte final ya esta en la pagina </a:t>
            </a:r>
            <a:r>
              <a:rPr lang="es-MX" smtClean="0"/>
              <a:t>web</a:t>
            </a:r>
            <a:r>
              <a:rPr lang="es-MX" smtClean="0"/>
              <a:t>.</a:t>
            </a:r>
            <a:endParaRPr lang="es-MX" dirty="0" smtClean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8508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Gobierno y Administración del Dato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Tenemos que entender nuestra materia prima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Temas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 smtClean="0"/>
              <a:t>Ciclo</a:t>
            </a:r>
            <a:r>
              <a:rPr lang="en-US" dirty="0" smtClean="0"/>
              <a:t> de </a:t>
            </a:r>
            <a:r>
              <a:rPr lang="en-US" dirty="0" err="1" smtClean="0"/>
              <a:t>vida</a:t>
            </a:r>
            <a:r>
              <a:rPr lang="en-US" dirty="0" smtClean="0"/>
              <a:t> del </a:t>
            </a:r>
            <a:r>
              <a:rPr lang="en-US" dirty="0" err="1" smtClean="0"/>
              <a:t>Dato</a:t>
            </a:r>
            <a:endParaRPr lang="en-US" dirty="0" smtClean="0"/>
          </a:p>
          <a:p>
            <a:endParaRPr lang="en-US" sz="2100" dirty="0"/>
          </a:p>
          <a:p>
            <a:r>
              <a:rPr lang="en-US" sz="2100" dirty="0" err="1" smtClean="0"/>
              <a:t>Gobierno</a:t>
            </a:r>
            <a:r>
              <a:rPr lang="en-US" sz="2100" dirty="0" smtClean="0"/>
              <a:t> de </a:t>
            </a:r>
            <a:r>
              <a:rPr lang="en-US" sz="2100" dirty="0" err="1" smtClean="0"/>
              <a:t>Datos</a:t>
            </a:r>
            <a:endParaRPr lang="en-US" sz="2100" dirty="0" smtClean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572229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://assets.nydailynews.com/polopoly_fs/1.2667829.1465509915!/img/httpImage/image.jpg_gen/derivatives/article_750/nba.jpg">
            <a:extLst>
              <a:ext uri="{FF2B5EF4-FFF2-40B4-BE49-F238E27FC236}">
                <a16:creationId xmlns:a16="http://schemas.microsoft.com/office/drawing/2014/main" id="{2397E4E4-BCCB-4B69-BA14-416D62CA9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684" y="1656746"/>
            <a:ext cx="4667696" cy="309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83784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1436775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2922</TotalTime>
  <Words>716</Words>
  <Application>Microsoft Office PowerPoint</Application>
  <PresentationFormat>Presentación en pantalla (16:9)</PresentationFormat>
  <Paragraphs>179</Paragraphs>
  <Slides>47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47</vt:i4>
      </vt:variant>
    </vt:vector>
  </HeadingPairs>
  <TitlesOfParts>
    <vt:vector size="55" baseType="lpstr">
      <vt:lpstr>Roboto Condensed</vt:lpstr>
      <vt:lpstr>Arvo</vt:lpstr>
      <vt:lpstr>Arial</vt:lpstr>
      <vt:lpstr>Roboto Condensed Light</vt:lpstr>
      <vt:lpstr>Calibri Light</vt:lpstr>
      <vt:lpstr>Calibri</vt:lpstr>
      <vt:lpstr>Salerio template</vt:lpstr>
      <vt:lpstr>Retrospect</vt:lpstr>
      <vt:lpstr>Introducción a la Ciencia de Datos</vt:lpstr>
      <vt:lpstr>Noticias del día</vt:lpstr>
      <vt:lpstr>Presentación de PowerPoint</vt:lpstr>
      <vt:lpstr>Anuncios parroquiales</vt:lpstr>
      <vt:lpstr>Proyecto Final</vt:lpstr>
      <vt:lpstr>Recursos</vt:lpstr>
      <vt:lpstr>Gobierno y Administración del Dato</vt:lpstr>
      <vt:lpstr>Temas</vt:lpstr>
      <vt:lpstr>Ciclo de vida del dato</vt:lpstr>
      <vt:lpstr>Presentación de PowerPoint</vt:lpstr>
      <vt:lpstr>Presentación de PowerPoint</vt:lpstr>
      <vt:lpstr>Presentación de PowerPoint</vt:lpstr>
      <vt:lpstr>Ciclo de vida del dato</vt:lpstr>
      <vt:lpstr>En que momento se destruye el dato?</vt:lpstr>
      <vt:lpstr>En que momento se destruye el dato?</vt:lpstr>
      <vt:lpstr>¿Cuánto tiempo dura el dato?</vt:lpstr>
      <vt:lpstr>Cuánto tiempo dura el dato?</vt:lpstr>
      <vt:lpstr>Como se va a modificar el dato?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Ciclo de vida del dato</vt:lpstr>
      <vt:lpstr>Gobierno de Datos (Data Governance)</vt:lpstr>
      <vt:lpstr>Gobierno de datos</vt:lpstr>
      <vt:lpstr>Gobierno de Datos</vt:lpstr>
      <vt:lpstr>Presentación de PowerPoint</vt:lpstr>
      <vt:lpstr>Presentación de PowerPoint</vt:lpstr>
      <vt:lpstr>Presentación de PowerPoint</vt:lpstr>
      <vt:lpstr>Que es Big Data y como se relaciona con la Nube</vt:lpstr>
      <vt:lpstr>Presentación de PowerPoint</vt:lpstr>
      <vt:lpstr>Presentación de PowerPoint</vt:lpstr>
      <vt:lpstr>Big Data</vt:lpstr>
      <vt:lpstr>Big Data</vt:lpstr>
      <vt:lpstr>Big Data</vt:lpstr>
      <vt:lpstr>Hadoop</vt:lpstr>
      <vt:lpstr>Big Data</vt:lpstr>
      <vt:lpstr>Big Data</vt:lpstr>
      <vt:lpstr>Características de Big Data</vt:lpstr>
      <vt:lpstr>Características de Big Data</vt:lpstr>
      <vt:lpstr>Presentación de PowerPoint</vt:lpstr>
      <vt:lpstr>Cloud Computing</vt:lpstr>
      <vt:lpstr>Cloud and Data</vt:lpstr>
      <vt:lpstr>Gartner Diagram</vt:lpstr>
      <vt:lpstr>Ventajas de la nube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Felipe Palafox Novack</cp:lastModifiedBy>
  <cp:revision>24</cp:revision>
  <dcterms:modified xsi:type="dcterms:W3CDTF">2018-11-06T00:01:52Z</dcterms:modified>
</cp:coreProperties>
</file>